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Semi-Bold" charset="1" panose="000007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Semi-Bold Italics" charset="1" panose="00000700000000000000"/>
      <p:regular r:id="rId19"/>
    </p:embeddedFont>
    <p:embeddedFont>
      <p:font typeface="Poppins" charset="1" panose="000005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Light" charset="1" panose="0000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4517274">
            <a:off x="1025917" y="2536128"/>
            <a:ext cx="2851723" cy="4840888"/>
          </a:xfrm>
          <a:custGeom>
            <a:avLst/>
            <a:gdLst/>
            <a:ahLst/>
            <a:cxnLst/>
            <a:rect r="r" b="b" t="t" l="l"/>
            <a:pathLst>
              <a:path h="4840888" w="2851723">
                <a:moveTo>
                  <a:pt x="2851722" y="0"/>
                </a:moveTo>
                <a:lnTo>
                  <a:pt x="0" y="0"/>
                </a:lnTo>
                <a:lnTo>
                  <a:pt x="0" y="4840888"/>
                </a:lnTo>
                <a:lnTo>
                  <a:pt x="2851722" y="4840888"/>
                </a:lnTo>
                <a:lnTo>
                  <a:pt x="2851722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9497" y="3752910"/>
            <a:ext cx="2120958" cy="2190756"/>
          </a:xfrm>
          <a:custGeom>
            <a:avLst/>
            <a:gdLst/>
            <a:ahLst/>
            <a:cxnLst/>
            <a:rect r="r" b="b" t="t" l="l"/>
            <a:pathLst>
              <a:path h="2190756" w="2120958">
                <a:moveTo>
                  <a:pt x="0" y="0"/>
                </a:moveTo>
                <a:lnTo>
                  <a:pt x="2120958" y="0"/>
                </a:lnTo>
                <a:lnTo>
                  <a:pt x="2120958" y="2190756"/>
                </a:lnTo>
                <a:lnTo>
                  <a:pt x="0" y="2190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619" y="4790000"/>
            <a:ext cx="5002270" cy="5497000"/>
          </a:xfrm>
          <a:custGeom>
            <a:avLst/>
            <a:gdLst/>
            <a:ahLst/>
            <a:cxnLst/>
            <a:rect r="r" b="b" t="t" l="l"/>
            <a:pathLst>
              <a:path h="5497000" w="5002270">
                <a:moveTo>
                  <a:pt x="5002270" y="0"/>
                </a:moveTo>
                <a:lnTo>
                  <a:pt x="0" y="0"/>
                </a:lnTo>
                <a:lnTo>
                  <a:pt x="0" y="5497000"/>
                </a:lnTo>
                <a:lnTo>
                  <a:pt x="5002270" y="5497000"/>
                </a:lnTo>
                <a:lnTo>
                  <a:pt x="500227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643664" y="7704372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1075" y="2405481"/>
            <a:ext cx="10542343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EBBA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55265" y="4213906"/>
            <a:ext cx="12404035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b="true" sz="50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Clustering Algorithms</a:t>
            </a:r>
          </a:p>
          <a:p>
            <a:pPr algn="r">
              <a:lnSpc>
                <a:spcPts val="55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5440672" y="7172511"/>
            <a:ext cx="4272247" cy="709009"/>
            <a:chOff x="0" y="0"/>
            <a:chExt cx="949654" cy="1576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9654" cy="157602"/>
            </a:xfrm>
            <a:custGeom>
              <a:avLst/>
              <a:gdLst/>
              <a:ahLst/>
              <a:cxnLst/>
              <a:rect r="r" b="b" t="t" l="l"/>
              <a:pathLst>
                <a:path h="157602" w="949654">
                  <a:moveTo>
                    <a:pt x="78801" y="0"/>
                  </a:moveTo>
                  <a:lnTo>
                    <a:pt x="870853" y="0"/>
                  </a:lnTo>
                  <a:cubicBezTo>
                    <a:pt x="914374" y="0"/>
                    <a:pt x="949654" y="35280"/>
                    <a:pt x="949654" y="78801"/>
                  </a:cubicBezTo>
                  <a:lnTo>
                    <a:pt x="949654" y="78801"/>
                  </a:lnTo>
                  <a:cubicBezTo>
                    <a:pt x="949654" y="122321"/>
                    <a:pt x="914374" y="157602"/>
                    <a:pt x="870853" y="157602"/>
                  </a:cubicBezTo>
                  <a:lnTo>
                    <a:pt x="78801" y="157602"/>
                  </a:lnTo>
                  <a:cubicBezTo>
                    <a:pt x="35280" y="157602"/>
                    <a:pt x="0" y="122321"/>
                    <a:pt x="0" y="78801"/>
                  </a:cubicBezTo>
                  <a:lnTo>
                    <a:pt x="0" y="78801"/>
                  </a:lnTo>
                  <a:cubicBezTo>
                    <a:pt x="0" y="35280"/>
                    <a:pt x="35280" y="0"/>
                    <a:pt x="788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4F4F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49654" cy="21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047293" y="6565068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97116">
            <a:off x="8367388" y="26229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297116">
            <a:off x="7565337" y="-781117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440672" y="7154613"/>
            <a:ext cx="4272247" cy="709009"/>
            <a:chOff x="0" y="0"/>
            <a:chExt cx="949654" cy="1576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9654" cy="157602"/>
            </a:xfrm>
            <a:custGeom>
              <a:avLst/>
              <a:gdLst/>
              <a:ahLst/>
              <a:cxnLst/>
              <a:rect r="r" b="b" t="t" l="l"/>
              <a:pathLst>
                <a:path h="157602" w="949654">
                  <a:moveTo>
                    <a:pt x="78801" y="0"/>
                  </a:moveTo>
                  <a:lnTo>
                    <a:pt x="870853" y="0"/>
                  </a:lnTo>
                  <a:cubicBezTo>
                    <a:pt x="914374" y="0"/>
                    <a:pt x="949654" y="35280"/>
                    <a:pt x="949654" y="78801"/>
                  </a:cubicBezTo>
                  <a:lnTo>
                    <a:pt x="949654" y="78801"/>
                  </a:lnTo>
                  <a:cubicBezTo>
                    <a:pt x="949654" y="122321"/>
                    <a:pt x="914374" y="157602"/>
                    <a:pt x="870853" y="157602"/>
                  </a:cubicBezTo>
                  <a:lnTo>
                    <a:pt x="78801" y="157602"/>
                  </a:lnTo>
                  <a:cubicBezTo>
                    <a:pt x="35280" y="157602"/>
                    <a:pt x="0" y="122321"/>
                    <a:pt x="0" y="78801"/>
                  </a:cubicBezTo>
                  <a:lnTo>
                    <a:pt x="0" y="78801"/>
                  </a:lnTo>
                  <a:cubicBezTo>
                    <a:pt x="0" y="35280"/>
                    <a:pt x="35280" y="0"/>
                    <a:pt x="78801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49654" cy="21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440672" y="7228818"/>
            <a:ext cx="4272247" cy="52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6"/>
              </a:lnSpc>
              <a:spcBef>
                <a:spcPct val="0"/>
              </a:spcBef>
            </a:pPr>
            <a:r>
              <a:rPr lang="en-US" b="true" sz="29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Devi Priya v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816533" y="8097240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60"/>
                </a:lnTo>
                <a:lnTo>
                  <a:pt x="0" y="218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-948312" y="1019175"/>
            <a:ext cx="12658426" cy="233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 i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CONCLUSION</a:t>
            </a:r>
          </a:p>
          <a:p>
            <a:pPr algn="ctr">
              <a:lnSpc>
                <a:spcPts val="8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87556"/>
            <a:ext cx="16230600" cy="553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Clustering is a fundamental unsupervised learning technique.</a:t>
            </a:r>
          </a:p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Various algorithms exist with different strengths and weaknesses.</a:t>
            </a:r>
          </a:p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 Choosing the right method depends on the dataset and use case.</a:t>
            </a:r>
          </a:p>
          <a:p>
            <a:pPr algn="ctr">
              <a:lnSpc>
                <a:spcPts val="616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69507" y="6576656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25945">
            <a:off x="1068366" y="2707019"/>
            <a:ext cx="1032249" cy="1752274"/>
          </a:xfrm>
          <a:custGeom>
            <a:avLst/>
            <a:gdLst/>
            <a:ahLst/>
            <a:cxnLst/>
            <a:rect r="r" b="b" t="t" l="l"/>
            <a:pathLst>
              <a:path h="1752274" w="1032249">
                <a:moveTo>
                  <a:pt x="0" y="0"/>
                </a:moveTo>
                <a:lnTo>
                  <a:pt x="1032249" y="0"/>
                </a:lnTo>
                <a:lnTo>
                  <a:pt x="1032249" y="1752274"/>
                </a:lnTo>
                <a:lnTo>
                  <a:pt x="0" y="175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25945">
            <a:off x="1606800" y="3636173"/>
            <a:ext cx="1064990" cy="1064990"/>
          </a:xfrm>
          <a:custGeom>
            <a:avLst/>
            <a:gdLst/>
            <a:ahLst/>
            <a:cxnLst/>
            <a:rect r="r" b="b" t="t" l="l"/>
            <a:pathLst>
              <a:path h="1064990" w="1064990">
                <a:moveTo>
                  <a:pt x="0" y="0"/>
                </a:moveTo>
                <a:lnTo>
                  <a:pt x="1064990" y="0"/>
                </a:lnTo>
                <a:lnTo>
                  <a:pt x="1064990" y="1064990"/>
                </a:lnTo>
                <a:lnTo>
                  <a:pt x="0" y="106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3136" y="5437353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8031351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60"/>
                </a:lnTo>
                <a:lnTo>
                  <a:pt x="0" y="218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624129">
            <a:off x="7918792" y="332974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24129">
            <a:off x="7215374" y="-62948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058022" y="6998354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1651" y="5859051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97116">
            <a:off x="8278779" y="404307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7116">
            <a:off x="7476728" y="-40303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031351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60"/>
                </a:lnTo>
                <a:lnTo>
                  <a:pt x="0" y="218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4990" y="921948"/>
            <a:ext cx="8372694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 i="true" b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Introduction to Clustering Algorithm's</a:t>
            </a:r>
          </a:p>
          <a:p>
            <a:pPr algn="l">
              <a:lnSpc>
                <a:spcPts val="825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9336" y="3151749"/>
            <a:ext cx="9275282" cy="5904005"/>
          </a:xfrm>
          <a:custGeom>
            <a:avLst/>
            <a:gdLst/>
            <a:ahLst/>
            <a:cxnLst/>
            <a:rect r="r" b="b" t="t" l="l"/>
            <a:pathLst>
              <a:path h="5904005" w="9275282">
                <a:moveTo>
                  <a:pt x="0" y="0"/>
                </a:moveTo>
                <a:lnTo>
                  <a:pt x="9275281" y="0"/>
                </a:lnTo>
                <a:lnTo>
                  <a:pt x="9275281" y="5904005"/>
                </a:lnTo>
                <a:lnTo>
                  <a:pt x="0" y="5904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36" t="0" r="-143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0227" y="3123676"/>
            <a:ext cx="8219108" cy="528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889" indent="-316944" lvl="1">
              <a:lnSpc>
                <a:spcPts val="5284"/>
              </a:lnSpc>
              <a:buFont typeface="Arial"/>
              <a:buChar char="•"/>
            </a:pPr>
            <a:r>
              <a:rPr lang="en-US" sz="2936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Clustering is an unsupervised learning technique used to group similar data points.</a:t>
            </a:r>
          </a:p>
          <a:p>
            <a:pPr algn="l">
              <a:lnSpc>
                <a:spcPts val="5284"/>
              </a:lnSpc>
            </a:pPr>
          </a:p>
          <a:p>
            <a:pPr algn="l" marL="633889" indent="-316944" lvl="1">
              <a:lnSpc>
                <a:spcPts val="5284"/>
              </a:lnSpc>
              <a:buFont typeface="Arial"/>
              <a:buChar char="•"/>
            </a:pPr>
            <a:r>
              <a:rPr lang="en-US" sz="2936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Helps in data segmentation, pattern recognition, and exploratory data analysis.</a:t>
            </a:r>
          </a:p>
          <a:p>
            <a:pPr algn="l">
              <a:lnSpc>
                <a:spcPts val="52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261375" y="2173612"/>
            <a:ext cx="3739927" cy="6312491"/>
            <a:chOff x="0" y="0"/>
            <a:chExt cx="579413" cy="9779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9413" cy="977970"/>
            </a:xfrm>
            <a:custGeom>
              <a:avLst/>
              <a:gdLst/>
              <a:ahLst/>
              <a:cxnLst/>
              <a:rect r="r" b="b" t="t" l="l"/>
              <a:pathLst>
                <a:path h="977970" w="579413">
                  <a:moveTo>
                    <a:pt x="78663" y="0"/>
                  </a:moveTo>
                  <a:lnTo>
                    <a:pt x="500750" y="0"/>
                  </a:lnTo>
                  <a:cubicBezTo>
                    <a:pt x="521612" y="0"/>
                    <a:pt x="541621" y="8288"/>
                    <a:pt x="556373" y="23040"/>
                  </a:cubicBezTo>
                  <a:cubicBezTo>
                    <a:pt x="571125" y="37792"/>
                    <a:pt x="579413" y="57800"/>
                    <a:pt x="579413" y="78663"/>
                  </a:cubicBezTo>
                  <a:lnTo>
                    <a:pt x="579413" y="899307"/>
                  </a:lnTo>
                  <a:cubicBezTo>
                    <a:pt x="579413" y="942751"/>
                    <a:pt x="544194" y="977970"/>
                    <a:pt x="500750" y="977970"/>
                  </a:cubicBezTo>
                  <a:lnTo>
                    <a:pt x="78663" y="977970"/>
                  </a:lnTo>
                  <a:cubicBezTo>
                    <a:pt x="57800" y="977970"/>
                    <a:pt x="37792" y="969682"/>
                    <a:pt x="23040" y="954930"/>
                  </a:cubicBezTo>
                  <a:cubicBezTo>
                    <a:pt x="8288" y="940178"/>
                    <a:pt x="0" y="920170"/>
                    <a:pt x="0" y="899307"/>
                  </a:cubicBezTo>
                  <a:lnTo>
                    <a:pt x="0" y="78663"/>
                  </a:lnTo>
                  <a:cubicBezTo>
                    <a:pt x="0" y="57800"/>
                    <a:pt x="8288" y="37792"/>
                    <a:pt x="23040" y="23040"/>
                  </a:cubicBezTo>
                  <a:cubicBezTo>
                    <a:pt x="37792" y="8288"/>
                    <a:pt x="57800" y="0"/>
                    <a:pt x="78663" y="0"/>
                  </a:cubicBezTo>
                  <a:close/>
                </a:path>
              </a:pathLst>
            </a:custGeom>
            <a:blipFill>
              <a:blip r:embed="rId2"/>
              <a:stretch>
                <a:fillRect l="-8771" t="0" r="-1445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75579" y="2173612"/>
            <a:ext cx="3739927" cy="6312491"/>
            <a:chOff x="0" y="0"/>
            <a:chExt cx="579413" cy="9779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9413" cy="977970"/>
            </a:xfrm>
            <a:custGeom>
              <a:avLst/>
              <a:gdLst/>
              <a:ahLst/>
              <a:cxnLst/>
              <a:rect r="r" b="b" t="t" l="l"/>
              <a:pathLst>
                <a:path h="977970" w="579413">
                  <a:moveTo>
                    <a:pt x="78663" y="0"/>
                  </a:moveTo>
                  <a:lnTo>
                    <a:pt x="500750" y="0"/>
                  </a:lnTo>
                  <a:cubicBezTo>
                    <a:pt x="521612" y="0"/>
                    <a:pt x="541621" y="8288"/>
                    <a:pt x="556373" y="23040"/>
                  </a:cubicBezTo>
                  <a:cubicBezTo>
                    <a:pt x="571125" y="37792"/>
                    <a:pt x="579413" y="57800"/>
                    <a:pt x="579413" y="78663"/>
                  </a:cubicBezTo>
                  <a:lnTo>
                    <a:pt x="579413" y="899307"/>
                  </a:lnTo>
                  <a:cubicBezTo>
                    <a:pt x="579413" y="942751"/>
                    <a:pt x="544194" y="977970"/>
                    <a:pt x="500750" y="977970"/>
                  </a:cubicBezTo>
                  <a:lnTo>
                    <a:pt x="78663" y="977970"/>
                  </a:lnTo>
                  <a:cubicBezTo>
                    <a:pt x="57800" y="977970"/>
                    <a:pt x="37792" y="969682"/>
                    <a:pt x="23040" y="954930"/>
                  </a:cubicBezTo>
                  <a:cubicBezTo>
                    <a:pt x="8288" y="940178"/>
                    <a:pt x="0" y="920170"/>
                    <a:pt x="0" y="899307"/>
                  </a:cubicBezTo>
                  <a:lnTo>
                    <a:pt x="0" y="78663"/>
                  </a:lnTo>
                  <a:cubicBezTo>
                    <a:pt x="0" y="57800"/>
                    <a:pt x="8288" y="37792"/>
                    <a:pt x="23040" y="23040"/>
                  </a:cubicBezTo>
                  <a:cubicBezTo>
                    <a:pt x="37792" y="8288"/>
                    <a:pt x="57800" y="0"/>
                    <a:pt x="78663" y="0"/>
                  </a:cubicBezTo>
                  <a:close/>
                </a:path>
              </a:pathLst>
            </a:custGeom>
            <a:blipFill>
              <a:blip r:embed="rId3"/>
              <a:stretch>
                <a:fillRect l="-76669" t="0" r="-7666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603730" y="3916006"/>
            <a:ext cx="7741759" cy="45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9"/>
              </a:lnSpc>
            </a:pPr>
            <a:r>
              <a:rPr lang="en-US" sz="2899" i="true">
                <a:solidFill>
                  <a:srgbClr val="F4F4F4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Hard Clustering: Each data point belongs to one cluster (e.g., K-Means).</a:t>
            </a:r>
          </a:p>
          <a:p>
            <a:pPr algn="l">
              <a:lnSpc>
                <a:spcPts val="5219"/>
              </a:lnSpc>
            </a:pPr>
            <a:r>
              <a:rPr lang="en-US" sz="2899" i="true">
                <a:solidFill>
                  <a:srgbClr val="F4F4F4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Soft Clustering: Data points can belong to multiple clusters (e.g., Fuzzy C-Means).</a:t>
            </a:r>
          </a:p>
          <a:p>
            <a:pPr algn="l">
              <a:lnSpc>
                <a:spcPts val="5219"/>
              </a:lnSpc>
            </a:pPr>
            <a:r>
              <a:rPr lang="en-US" sz="2899" i="true">
                <a:solidFill>
                  <a:srgbClr val="F4F4F4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Hierarchical Clustering: Organizes data in a tree structure.</a:t>
            </a:r>
          </a:p>
          <a:p>
            <a:pPr algn="l">
              <a:lnSpc>
                <a:spcPts val="521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345490" y="6998354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9119" y="5859051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9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97116">
            <a:off x="8278779" y="404307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297116">
            <a:off x="7476728" y="-40303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8031351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60"/>
                </a:lnTo>
                <a:lnTo>
                  <a:pt x="0" y="2189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34097" y="2368503"/>
            <a:ext cx="10353903" cy="198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8"/>
              </a:lnSpc>
            </a:pPr>
            <a:r>
              <a:rPr lang="en-US" sz="6880" i="true" b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Types of Clustering</a:t>
            </a:r>
          </a:p>
          <a:p>
            <a:pPr algn="l">
              <a:lnSpc>
                <a:spcPts val="756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1042" y="875056"/>
            <a:ext cx="1330831" cy="456067"/>
            <a:chOff x="0" y="0"/>
            <a:chExt cx="350507" cy="120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507" cy="120116"/>
            </a:xfrm>
            <a:custGeom>
              <a:avLst/>
              <a:gdLst/>
              <a:ahLst/>
              <a:cxnLst/>
              <a:rect r="r" b="b" t="t" l="l"/>
              <a:pathLst>
                <a:path h="120116" w="350507">
                  <a:moveTo>
                    <a:pt x="60058" y="0"/>
                  </a:moveTo>
                  <a:lnTo>
                    <a:pt x="290449" y="0"/>
                  </a:lnTo>
                  <a:cubicBezTo>
                    <a:pt x="306377" y="0"/>
                    <a:pt x="321653" y="6328"/>
                    <a:pt x="332916" y="17591"/>
                  </a:cubicBezTo>
                  <a:cubicBezTo>
                    <a:pt x="344179" y="28854"/>
                    <a:pt x="350507" y="44130"/>
                    <a:pt x="350507" y="60058"/>
                  </a:cubicBezTo>
                  <a:lnTo>
                    <a:pt x="350507" y="60058"/>
                  </a:lnTo>
                  <a:cubicBezTo>
                    <a:pt x="350507" y="75987"/>
                    <a:pt x="344179" y="91263"/>
                    <a:pt x="332916" y="102526"/>
                  </a:cubicBezTo>
                  <a:cubicBezTo>
                    <a:pt x="321653" y="113789"/>
                    <a:pt x="306377" y="120116"/>
                    <a:pt x="290449" y="120116"/>
                  </a:cubicBezTo>
                  <a:lnTo>
                    <a:pt x="60058" y="120116"/>
                  </a:lnTo>
                  <a:cubicBezTo>
                    <a:pt x="44130" y="120116"/>
                    <a:pt x="28854" y="113789"/>
                    <a:pt x="17591" y="102526"/>
                  </a:cubicBezTo>
                  <a:cubicBezTo>
                    <a:pt x="6328" y="91263"/>
                    <a:pt x="0" y="75987"/>
                    <a:pt x="0" y="60058"/>
                  </a:cubicBezTo>
                  <a:lnTo>
                    <a:pt x="0" y="60058"/>
                  </a:lnTo>
                  <a:cubicBezTo>
                    <a:pt x="0" y="44130"/>
                    <a:pt x="6328" y="28854"/>
                    <a:pt x="17591" y="17591"/>
                  </a:cubicBezTo>
                  <a:cubicBezTo>
                    <a:pt x="28854" y="6328"/>
                    <a:pt x="44130" y="0"/>
                    <a:pt x="60058" y="0"/>
                  </a:cubicBezTo>
                  <a:close/>
                </a:path>
              </a:pathLst>
            </a:custGeom>
            <a:solidFill>
              <a:srgbClr val="FFFFFF">
                <a:alpha val="1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50507" cy="177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9218956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790099" y="4520951"/>
            <a:ext cx="8497901" cy="4168124"/>
            <a:chOff x="0" y="0"/>
            <a:chExt cx="2011683" cy="9867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11683" cy="986707"/>
            </a:xfrm>
            <a:custGeom>
              <a:avLst/>
              <a:gdLst/>
              <a:ahLst/>
              <a:cxnLst/>
              <a:rect r="r" b="b" t="t" l="l"/>
              <a:pathLst>
                <a:path h="986707" w="2011683">
                  <a:moveTo>
                    <a:pt x="34619" y="0"/>
                  </a:moveTo>
                  <a:lnTo>
                    <a:pt x="1977063" y="0"/>
                  </a:lnTo>
                  <a:cubicBezTo>
                    <a:pt x="1996183" y="0"/>
                    <a:pt x="2011683" y="15500"/>
                    <a:pt x="2011683" y="34619"/>
                  </a:cubicBezTo>
                  <a:lnTo>
                    <a:pt x="2011683" y="952088"/>
                  </a:lnTo>
                  <a:cubicBezTo>
                    <a:pt x="2011683" y="971208"/>
                    <a:pt x="1996183" y="986707"/>
                    <a:pt x="1977063" y="986707"/>
                  </a:cubicBezTo>
                  <a:lnTo>
                    <a:pt x="34619" y="986707"/>
                  </a:lnTo>
                  <a:cubicBezTo>
                    <a:pt x="15500" y="986707"/>
                    <a:pt x="0" y="971208"/>
                    <a:pt x="0" y="952088"/>
                  </a:cubicBezTo>
                  <a:lnTo>
                    <a:pt x="0" y="34619"/>
                  </a:lnTo>
                  <a:cubicBezTo>
                    <a:pt x="0" y="15500"/>
                    <a:pt x="15500" y="0"/>
                    <a:pt x="346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69" r="0" b="-96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864009" y="6786792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297116">
            <a:off x="6723236" y="345913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97116">
            <a:off x="5921185" y="-461433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972957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60"/>
                </a:lnTo>
                <a:lnTo>
                  <a:pt x="0" y="2189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742158" y="875056"/>
            <a:ext cx="1299904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b="true" sz="7500" i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K-Means Clustering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2365" y="2187737"/>
            <a:ext cx="11368677" cy="1803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2704" i="true">
                <a:solidFill>
                  <a:srgbClr val="FFFFFF">
                    <a:alpha val="80000"/>
                  </a:srgbClr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Centroid-based algorithm that partitions data into K clusters.</a:t>
            </a:r>
          </a:p>
          <a:p>
            <a:pPr algn="l">
              <a:lnSpc>
                <a:spcPts val="4868"/>
              </a:lnSpc>
            </a:pPr>
          </a:p>
          <a:p>
            <a:pPr algn="l">
              <a:lnSpc>
                <a:spcPts val="486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5059" y="3122921"/>
            <a:ext cx="7127081" cy="245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  <a:spcBef>
                <a:spcPct val="0"/>
              </a:spcBef>
            </a:pPr>
            <a:r>
              <a:rPr lang="en-US" b="true" sz="23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338" u="sng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Steps:</a:t>
            </a:r>
          </a:p>
          <a:p>
            <a:pPr algn="l">
              <a:lnSpc>
                <a:spcPts val="3274"/>
              </a:lnSpc>
              <a:spcBef>
                <a:spcPct val="0"/>
              </a:spcBef>
            </a:pPr>
          </a:p>
          <a:p>
            <a:pPr algn="l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1. Choose K cluster centers.</a:t>
            </a:r>
          </a:p>
          <a:p>
            <a:pPr algn="l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2. Assign each data point to the nearest cluster.</a:t>
            </a:r>
          </a:p>
          <a:p>
            <a:pPr algn="l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3. Update centroids until convergence.</a:t>
            </a:r>
          </a:p>
          <a:p>
            <a:pPr algn="l">
              <a:lnSpc>
                <a:spcPts val="3274"/>
              </a:lnSpc>
              <a:spcBef>
                <a:spcPct val="0"/>
              </a:spcBef>
            </a:pPr>
            <a:r>
              <a:rPr lang="en-US" sz="23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0511" y="6816366"/>
            <a:ext cx="6272386" cy="161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3" u="sng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Disadvantages: </a:t>
            </a:r>
          </a:p>
          <a:p>
            <a:pPr algn="ctr">
              <a:lnSpc>
                <a:spcPts val="3225"/>
              </a:lnSpc>
            </a:pPr>
          </a:p>
          <a:p>
            <a:pPr algn="ctr" marL="497413" indent="-248707" lvl="1">
              <a:lnSpc>
                <a:spcPts val="3225"/>
              </a:lnSpc>
              <a:buFont typeface="Arial"/>
              <a:buChar char="•"/>
            </a:pPr>
            <a:r>
              <a:rPr lang="en-US" sz="2303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Sensitive to initial centroids and outliers</a:t>
            </a:r>
          </a:p>
          <a:p>
            <a:pPr algn="ctr">
              <a:lnSpc>
                <a:spcPts val="3225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-466114" y="5687428"/>
            <a:ext cx="4024044" cy="174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462" u="sng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Advantages</a:t>
            </a:r>
            <a:r>
              <a:rPr lang="en-US" sz="2462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462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448"/>
              </a:lnSpc>
            </a:pPr>
          </a:p>
          <a:p>
            <a:pPr algn="ctr" marL="531755" indent="-265877" lvl="1">
              <a:lnSpc>
                <a:spcPts val="3448"/>
              </a:lnSpc>
              <a:buFont typeface="Arial"/>
              <a:buChar char="•"/>
            </a:pPr>
            <a:r>
              <a:rPr lang="en-US" sz="2462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Simple and scalable.</a:t>
            </a:r>
          </a:p>
          <a:p>
            <a:pPr algn="ctr">
              <a:lnSpc>
                <a:spcPts val="3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86698" y="9833548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8194681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7638" y="7055378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97116">
            <a:off x="7065743" y="960506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09"/>
                </a:lnTo>
                <a:lnTo>
                  <a:pt x="0" y="1277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7116">
            <a:off x="6263692" y="15315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50925" y="8194681"/>
            <a:ext cx="629149" cy="629149"/>
          </a:xfrm>
          <a:custGeom>
            <a:avLst/>
            <a:gdLst/>
            <a:ahLst/>
            <a:cxnLst/>
            <a:rect r="r" b="b" t="t" l="l"/>
            <a:pathLst>
              <a:path h="629149" w="629149">
                <a:moveTo>
                  <a:pt x="0" y="0"/>
                </a:moveTo>
                <a:lnTo>
                  <a:pt x="629148" y="0"/>
                </a:lnTo>
                <a:lnTo>
                  <a:pt x="629148" y="629149"/>
                </a:lnTo>
                <a:lnTo>
                  <a:pt x="0" y="629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96447" y="3125891"/>
            <a:ext cx="6062853" cy="4962739"/>
          </a:xfrm>
          <a:custGeom>
            <a:avLst/>
            <a:gdLst/>
            <a:ahLst/>
            <a:cxnLst/>
            <a:rect r="r" b="b" t="t" l="l"/>
            <a:pathLst>
              <a:path h="4962739" w="6062853">
                <a:moveTo>
                  <a:pt x="0" y="0"/>
                </a:moveTo>
                <a:lnTo>
                  <a:pt x="6062853" y="0"/>
                </a:lnTo>
                <a:lnTo>
                  <a:pt x="6062853" y="4962738"/>
                </a:lnTo>
                <a:lnTo>
                  <a:pt x="0" y="4962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73816" y="1772215"/>
            <a:ext cx="10926800" cy="200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i="true" b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Hierarchical Clustering</a:t>
            </a:r>
          </a:p>
          <a:p>
            <a:pPr algn="l">
              <a:lnSpc>
                <a:spcPts val="75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6557" y="3447041"/>
            <a:ext cx="6363516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• Builds a tree-like hierarchy of clusters.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6557" y="4962525"/>
            <a:ext cx="7452679" cy="607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 b="true">
                <a:solidFill>
                  <a:srgbClr val="F4F4F4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• Types:</a:t>
            </a:r>
          </a:p>
          <a:p>
            <a:pPr algn="l">
              <a:lnSpc>
                <a:spcPts val="4860"/>
              </a:lnSpc>
            </a:pPr>
            <a:r>
              <a:rPr lang="en-US" sz="2700" b="true">
                <a:solidFill>
                  <a:srgbClr val="F4F4F4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- Agglomerative (bottom-up approach).</a:t>
            </a:r>
          </a:p>
          <a:p>
            <a:pPr algn="l">
              <a:lnSpc>
                <a:spcPts val="4860"/>
              </a:lnSpc>
            </a:pPr>
            <a:r>
              <a:rPr lang="en-US" sz="2700" b="true">
                <a:solidFill>
                  <a:srgbClr val="F4F4F4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  - Divisive (top-down approach).</a:t>
            </a:r>
          </a:p>
          <a:p>
            <a:pPr algn="l">
              <a:lnSpc>
                <a:spcPts val="4860"/>
              </a:lnSpc>
            </a:pPr>
          </a:p>
          <a:p>
            <a:pPr algn="l">
              <a:lnSpc>
                <a:spcPts val="4860"/>
              </a:lnSpc>
            </a:pPr>
            <a:r>
              <a:rPr lang="en-US" sz="2700" b="true">
                <a:solidFill>
                  <a:srgbClr val="F4F4F4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• Advantages: No need to specify K.</a:t>
            </a:r>
          </a:p>
          <a:p>
            <a:pPr algn="l">
              <a:lnSpc>
                <a:spcPts val="4860"/>
              </a:lnSpc>
            </a:pPr>
          </a:p>
          <a:p>
            <a:pPr algn="l">
              <a:lnSpc>
                <a:spcPts val="4860"/>
              </a:lnSpc>
            </a:pPr>
            <a:r>
              <a:rPr lang="en-US" sz="2700" b="true">
                <a:solidFill>
                  <a:srgbClr val="F4F4F4">
                    <a:alpha val="8000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• Disadvantages: Computationally expensive.</a:t>
            </a:r>
          </a:p>
          <a:p>
            <a:pPr algn="l">
              <a:lnSpc>
                <a:spcPts val="4860"/>
              </a:lnSpc>
            </a:pPr>
          </a:p>
          <a:p>
            <a:pPr algn="l">
              <a:lnSpc>
                <a:spcPts val="48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23415" y="934956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27044" y="8210265"/>
            <a:ext cx="2867578" cy="2961946"/>
          </a:xfrm>
          <a:custGeom>
            <a:avLst/>
            <a:gdLst/>
            <a:ahLst/>
            <a:cxnLst/>
            <a:rect r="r" b="b" t="t" l="l"/>
            <a:pathLst>
              <a:path h="2961946" w="2867578">
                <a:moveTo>
                  <a:pt x="0" y="0"/>
                </a:moveTo>
                <a:lnTo>
                  <a:pt x="2867578" y="0"/>
                </a:lnTo>
                <a:lnTo>
                  <a:pt x="2867578" y="2961946"/>
                </a:lnTo>
                <a:lnTo>
                  <a:pt x="0" y="296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9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297116">
            <a:off x="9025149" y="2115393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297116">
            <a:off x="8223098" y="1308046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404" y="9742437"/>
            <a:ext cx="2189760" cy="2189760"/>
          </a:xfrm>
          <a:custGeom>
            <a:avLst/>
            <a:gdLst/>
            <a:ahLst/>
            <a:cxnLst/>
            <a:rect r="r" b="b" t="t" l="l"/>
            <a:pathLst>
              <a:path h="2189760" w="2189760">
                <a:moveTo>
                  <a:pt x="0" y="0"/>
                </a:moveTo>
                <a:lnTo>
                  <a:pt x="2189760" y="0"/>
                </a:lnTo>
                <a:lnTo>
                  <a:pt x="2189760" y="2189759"/>
                </a:lnTo>
                <a:lnTo>
                  <a:pt x="0" y="2189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34860" y="3275209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5" y="0"/>
                </a:lnTo>
                <a:lnTo>
                  <a:pt x="6588555" y="4935056"/>
                </a:lnTo>
                <a:lnTo>
                  <a:pt x="0" y="4935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1537" y="2240935"/>
            <a:ext cx="10474198" cy="81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Groups dense regions and identifies noise points.</a:t>
            </a:r>
          </a:p>
          <a:p>
            <a:pPr algn="l">
              <a:lnSpc>
                <a:spcPts val="27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6505" y="847176"/>
            <a:ext cx="13512224" cy="132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4553" i="true" b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DBSCAN (Density-Based Clustering)</a:t>
            </a:r>
          </a:p>
          <a:p>
            <a:pPr algn="l">
              <a:lnSpc>
                <a:spcPts val="500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8956" y="3147850"/>
            <a:ext cx="3448265" cy="55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  <a:spcBef>
                <a:spcPct val="0"/>
              </a:spcBef>
            </a:pPr>
            <a:r>
              <a:rPr lang="en-US" sz="3060" i="true" u="sng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Parameters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68423" y="7006798"/>
            <a:ext cx="4460558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Sensitive to parameters.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8956" y="6902023"/>
            <a:ext cx="4515445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</a:p>
          <a:p>
            <a:pPr algn="ctr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Detects arbitrary shapes.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36425" y="6365448"/>
            <a:ext cx="602223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 u="sng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Disadvantages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9846" y="4271113"/>
            <a:ext cx="2438643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- Epsilon (ε)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27221" y="4280638"/>
            <a:ext cx="465641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Defines neighborhood radius.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7404" y="4951300"/>
            <a:ext cx="24577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- MinPts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27221" y="5052900"/>
            <a:ext cx="5447824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Minimum points in a dense region.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4200" y="6365448"/>
            <a:ext cx="6022234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 u="sng">
                <a:solidFill>
                  <a:srgbClr val="F4F4F4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Advantages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68489" y="4182951"/>
            <a:ext cx="416828" cy="60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68489" y="4886100"/>
            <a:ext cx="416828" cy="60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1"/>
              </a:lnSpc>
              <a:spcBef>
                <a:spcPct val="0"/>
              </a:spcBef>
            </a:pPr>
            <a:r>
              <a:rPr lang="en-US" sz="343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39055" y="1102529"/>
            <a:ext cx="10653488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i="true" b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Mean Shift Clustering</a:t>
            </a:r>
          </a:p>
          <a:p>
            <a:pPr algn="l">
              <a:lnSpc>
                <a:spcPts val="82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27885" y="8432797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31882" y="7649376"/>
            <a:ext cx="2066841" cy="2250180"/>
          </a:xfrm>
          <a:custGeom>
            <a:avLst/>
            <a:gdLst/>
            <a:ahLst/>
            <a:cxnLst/>
            <a:rect r="r" b="b" t="t" l="l"/>
            <a:pathLst>
              <a:path h="2250180" w="2066841">
                <a:moveTo>
                  <a:pt x="0" y="0"/>
                </a:moveTo>
                <a:lnTo>
                  <a:pt x="2066842" y="0"/>
                </a:lnTo>
                <a:lnTo>
                  <a:pt x="2066842" y="2250180"/>
                </a:lnTo>
                <a:lnTo>
                  <a:pt x="0" y="225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371" t="-15815" r="-23936" b="-158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7116">
            <a:off x="7607745" y="404307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97116">
            <a:off x="6805694" y="-40303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0907" y="8774466"/>
            <a:ext cx="715585" cy="914168"/>
          </a:xfrm>
          <a:custGeom>
            <a:avLst/>
            <a:gdLst/>
            <a:ahLst/>
            <a:cxnLst/>
            <a:rect r="r" b="b" t="t" l="l"/>
            <a:pathLst>
              <a:path h="914168" w="715585">
                <a:moveTo>
                  <a:pt x="0" y="0"/>
                </a:moveTo>
                <a:lnTo>
                  <a:pt x="715586" y="0"/>
                </a:lnTo>
                <a:lnTo>
                  <a:pt x="715586" y="914168"/>
                </a:lnTo>
                <a:lnTo>
                  <a:pt x="0" y="91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-47573" t="-26377" r="-47573" b="-2637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71303" y="2665195"/>
            <a:ext cx="6164937" cy="4956610"/>
          </a:xfrm>
          <a:custGeom>
            <a:avLst/>
            <a:gdLst/>
            <a:ahLst/>
            <a:cxnLst/>
            <a:rect r="r" b="b" t="t" l="l"/>
            <a:pathLst>
              <a:path h="4956610" w="6164937">
                <a:moveTo>
                  <a:pt x="0" y="0"/>
                </a:moveTo>
                <a:lnTo>
                  <a:pt x="6164938" y="0"/>
                </a:lnTo>
                <a:lnTo>
                  <a:pt x="6164938" y="4956610"/>
                </a:lnTo>
                <a:lnTo>
                  <a:pt x="0" y="4956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9372" y="5228121"/>
            <a:ext cx="6968999" cy="32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Works well without specifying K.</a:t>
            </a:r>
          </a:p>
          <a:p>
            <a:pPr algn="l">
              <a:lnSpc>
                <a:spcPts val="6480"/>
              </a:lnSpc>
            </a:pPr>
          </a:p>
          <a:p>
            <a:pPr algn="l">
              <a:lnSpc>
                <a:spcPts val="6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9372" y="2512695"/>
            <a:ext cx="8741931" cy="32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Centroid-based approach that shifts points towards higher density regions.</a:t>
            </a:r>
          </a:p>
          <a:p>
            <a:pPr algn="l">
              <a:lnSpc>
                <a:spcPts val="64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29372" y="7350140"/>
            <a:ext cx="591645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Computationally expensive.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022684" y="9277350"/>
            <a:ext cx="11236616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555975" y="2141028"/>
            <a:ext cx="4460553" cy="5644543"/>
            <a:chOff x="0" y="0"/>
            <a:chExt cx="464638" cy="5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638" cy="587969"/>
            </a:xfrm>
            <a:custGeom>
              <a:avLst/>
              <a:gdLst/>
              <a:ahLst/>
              <a:cxnLst/>
              <a:rect r="r" b="b" t="t" l="l"/>
              <a:pathLst>
                <a:path h="587969" w="464638">
                  <a:moveTo>
                    <a:pt x="65954" y="0"/>
                  </a:moveTo>
                  <a:lnTo>
                    <a:pt x="398684" y="0"/>
                  </a:lnTo>
                  <a:cubicBezTo>
                    <a:pt x="435109" y="0"/>
                    <a:pt x="464638" y="29529"/>
                    <a:pt x="464638" y="65954"/>
                  </a:cubicBezTo>
                  <a:lnTo>
                    <a:pt x="464638" y="522015"/>
                  </a:lnTo>
                  <a:cubicBezTo>
                    <a:pt x="464638" y="539507"/>
                    <a:pt x="457689" y="556283"/>
                    <a:pt x="445320" y="568652"/>
                  </a:cubicBezTo>
                  <a:cubicBezTo>
                    <a:pt x="432952" y="581021"/>
                    <a:pt x="416176" y="587969"/>
                    <a:pt x="398684" y="587969"/>
                  </a:cubicBezTo>
                  <a:lnTo>
                    <a:pt x="65954" y="587969"/>
                  </a:lnTo>
                  <a:cubicBezTo>
                    <a:pt x="29529" y="587969"/>
                    <a:pt x="0" y="558441"/>
                    <a:pt x="0" y="522015"/>
                  </a:cubicBezTo>
                  <a:lnTo>
                    <a:pt x="0" y="65954"/>
                  </a:lnTo>
                  <a:cubicBezTo>
                    <a:pt x="0" y="29529"/>
                    <a:pt x="29529" y="0"/>
                    <a:pt x="65954" y="0"/>
                  </a:cubicBezTo>
                  <a:close/>
                </a:path>
              </a:pathLst>
            </a:custGeom>
            <a:blipFill>
              <a:blip r:embed="rId2"/>
              <a:stretch>
                <a:fillRect l="-79360" t="0" r="-1057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980345">
            <a:off x="15517422" y="8043440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2" y="0"/>
                </a:lnTo>
                <a:lnTo>
                  <a:pt x="2423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0345">
            <a:off x="15819219" y="7223935"/>
            <a:ext cx="2066841" cy="2250180"/>
          </a:xfrm>
          <a:custGeom>
            <a:avLst/>
            <a:gdLst/>
            <a:ahLst/>
            <a:cxnLst/>
            <a:rect r="r" b="b" t="t" l="l"/>
            <a:pathLst>
              <a:path h="2250180" w="2066841">
                <a:moveTo>
                  <a:pt x="0" y="0"/>
                </a:moveTo>
                <a:lnTo>
                  <a:pt x="2066842" y="0"/>
                </a:lnTo>
                <a:lnTo>
                  <a:pt x="2066842" y="2250180"/>
                </a:lnTo>
                <a:lnTo>
                  <a:pt x="0" y="225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71" t="-15815" r="-23936" b="-15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97116">
            <a:off x="7607745" y="404307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97116">
            <a:off x="6805694" y="-40303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28249" y="487331"/>
            <a:ext cx="10431755" cy="320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8"/>
              </a:lnSpc>
            </a:pPr>
            <a:r>
              <a:rPr lang="en-US" sz="7398" b="true">
                <a:solidFill>
                  <a:srgbClr val="EBBA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Evaluating Clustering Performance</a:t>
            </a:r>
          </a:p>
          <a:p>
            <a:pPr algn="l">
              <a:lnSpc>
                <a:spcPts val="81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28249" y="3726015"/>
            <a:ext cx="6815254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- Silhouette Score.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- Davies-Bouldin Index.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- Dunn Index.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 - Inertia (for K-Means).</a:t>
            </a:r>
          </a:p>
          <a:p>
            <a:pPr algn="l">
              <a:lnSpc>
                <a:spcPts val="64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28249" y="2881916"/>
            <a:ext cx="3673526" cy="139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i="true" b="true">
                <a:solidFill>
                  <a:srgbClr val="FFFF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• Metrics: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C36DD">
                <a:alpha val="100000"/>
              </a:srgbClr>
            </a:gs>
            <a:gs pos="50000">
              <a:srgbClr val="8165DD">
                <a:alpha val="100000"/>
              </a:srgbClr>
            </a:gs>
            <a:gs pos="100000">
              <a:srgbClr val="FDAFF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77350"/>
            <a:ext cx="16230600" cy="0"/>
          </a:xfrm>
          <a:prstGeom prst="line">
            <a:avLst/>
          </a:prstGeom>
          <a:ln cap="flat" w="38100">
            <a:gradFill>
              <a:gsLst>
                <a:gs pos="0">
                  <a:srgbClr val="FFFBFB">
                    <a:alpha val="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880739" y="1138652"/>
            <a:ext cx="3666746" cy="6515119"/>
            <a:chOff x="0" y="0"/>
            <a:chExt cx="381950" cy="678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1950" cy="678654"/>
            </a:xfrm>
            <a:custGeom>
              <a:avLst/>
              <a:gdLst/>
              <a:ahLst/>
              <a:cxnLst/>
              <a:rect r="r" b="b" t="t" l="l"/>
              <a:pathLst>
                <a:path h="678654" w="381950">
                  <a:moveTo>
                    <a:pt x="80233" y="0"/>
                  </a:moveTo>
                  <a:lnTo>
                    <a:pt x="301718" y="0"/>
                  </a:lnTo>
                  <a:cubicBezTo>
                    <a:pt x="346029" y="0"/>
                    <a:pt x="381950" y="35921"/>
                    <a:pt x="381950" y="80233"/>
                  </a:cubicBezTo>
                  <a:lnTo>
                    <a:pt x="381950" y="598421"/>
                  </a:lnTo>
                  <a:cubicBezTo>
                    <a:pt x="381950" y="619700"/>
                    <a:pt x="373497" y="640108"/>
                    <a:pt x="358451" y="655154"/>
                  </a:cubicBezTo>
                  <a:cubicBezTo>
                    <a:pt x="343404" y="670201"/>
                    <a:pt x="322997" y="678654"/>
                    <a:pt x="301718" y="678654"/>
                  </a:cubicBezTo>
                  <a:lnTo>
                    <a:pt x="80233" y="678654"/>
                  </a:lnTo>
                  <a:cubicBezTo>
                    <a:pt x="35921" y="678654"/>
                    <a:pt x="0" y="642732"/>
                    <a:pt x="0" y="598421"/>
                  </a:cubicBezTo>
                  <a:lnTo>
                    <a:pt x="0" y="80233"/>
                  </a:lnTo>
                  <a:cubicBezTo>
                    <a:pt x="0" y="35921"/>
                    <a:pt x="35921" y="0"/>
                    <a:pt x="80233" y="0"/>
                  </a:cubicBezTo>
                  <a:close/>
                </a:path>
              </a:pathLst>
            </a:custGeom>
            <a:blipFill>
              <a:blip r:embed="rId2"/>
              <a:stretch>
                <a:fillRect l="-77598" t="0" r="-7759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67508" y="9176782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71506" y="8393362"/>
            <a:ext cx="2066841" cy="2250180"/>
          </a:xfrm>
          <a:custGeom>
            <a:avLst/>
            <a:gdLst/>
            <a:ahLst/>
            <a:cxnLst/>
            <a:rect r="r" b="b" t="t" l="l"/>
            <a:pathLst>
              <a:path h="2250180" w="2066841">
                <a:moveTo>
                  <a:pt x="0" y="0"/>
                </a:moveTo>
                <a:lnTo>
                  <a:pt x="2066841" y="0"/>
                </a:lnTo>
                <a:lnTo>
                  <a:pt x="2066841" y="2250180"/>
                </a:lnTo>
                <a:lnTo>
                  <a:pt x="0" y="2250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71" t="-15815" r="-23936" b="-158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97116">
            <a:off x="7607745" y="404307"/>
            <a:ext cx="1277810" cy="1277810"/>
          </a:xfrm>
          <a:custGeom>
            <a:avLst/>
            <a:gdLst/>
            <a:ahLst/>
            <a:cxnLst/>
            <a:rect r="r" b="b" t="t" l="l"/>
            <a:pathLst>
              <a:path h="1277810" w="1277810">
                <a:moveTo>
                  <a:pt x="0" y="0"/>
                </a:moveTo>
                <a:lnTo>
                  <a:pt x="1277810" y="0"/>
                </a:lnTo>
                <a:lnTo>
                  <a:pt x="1277810" y="1277810"/>
                </a:lnTo>
                <a:lnTo>
                  <a:pt x="0" y="127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297116">
            <a:off x="6805694" y="-403039"/>
            <a:ext cx="1203614" cy="2043172"/>
          </a:xfrm>
          <a:custGeom>
            <a:avLst/>
            <a:gdLst/>
            <a:ahLst/>
            <a:cxnLst/>
            <a:rect r="r" b="b" t="t" l="l"/>
            <a:pathLst>
              <a:path h="2043172" w="1203614">
                <a:moveTo>
                  <a:pt x="0" y="0"/>
                </a:moveTo>
                <a:lnTo>
                  <a:pt x="1203614" y="0"/>
                </a:lnTo>
                <a:lnTo>
                  <a:pt x="1203614" y="2043172"/>
                </a:lnTo>
                <a:lnTo>
                  <a:pt x="0" y="2043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0907" y="8774466"/>
            <a:ext cx="715585" cy="914168"/>
          </a:xfrm>
          <a:custGeom>
            <a:avLst/>
            <a:gdLst/>
            <a:ahLst/>
            <a:cxnLst/>
            <a:rect r="r" b="b" t="t" l="l"/>
            <a:pathLst>
              <a:path h="914168" w="715585">
                <a:moveTo>
                  <a:pt x="0" y="0"/>
                </a:moveTo>
                <a:lnTo>
                  <a:pt x="715586" y="0"/>
                </a:lnTo>
                <a:lnTo>
                  <a:pt x="715586" y="914168"/>
                </a:lnTo>
                <a:lnTo>
                  <a:pt x="0" y="914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-47573" t="-26377" r="-47573" b="-263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6652" y="845187"/>
            <a:ext cx="1266529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 i="true" b="true">
                <a:solidFill>
                  <a:srgbClr val="EBBAFF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Applications of Clustering</a:t>
            </a:r>
          </a:p>
          <a:p>
            <a:pPr algn="l">
              <a:lnSpc>
                <a:spcPts val="82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70783" y="2475988"/>
            <a:ext cx="8837165" cy="56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Customer segmentation in marketing.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Anomaly detection in cybersecurity.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Image segmentation in computer vision.</a:t>
            </a:r>
          </a:p>
          <a:p>
            <a:pPr algn="l">
              <a:lnSpc>
                <a:spcPts val="6480"/>
              </a:lnSpc>
            </a:pPr>
            <a:r>
              <a:rPr lang="en-US" sz="3600">
                <a:solidFill>
                  <a:srgbClr val="F4F4F4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• Recommender systems.</a:t>
            </a:r>
          </a:p>
          <a:p>
            <a:pPr algn="l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DAGhaNeJ480</dc:identifier>
  <dcterms:modified xsi:type="dcterms:W3CDTF">2011-08-01T06:04:30Z</dcterms:modified>
  <cp:revision>1</cp:revision>
  <dc:title>machine LEARNING</dc:title>
</cp:coreProperties>
</file>